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44"/>
  </p:notesMasterIdLst>
  <p:sldIdLst>
    <p:sldId id="256" r:id="rId2"/>
    <p:sldId id="305" r:id="rId3"/>
    <p:sldId id="301" r:id="rId4"/>
    <p:sldId id="302" r:id="rId5"/>
    <p:sldId id="303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84560" autoAdjust="0"/>
  </p:normalViewPr>
  <p:slideViewPr>
    <p:cSldViewPr snapToGrid="0">
      <p:cViewPr varScale="1">
        <p:scale>
          <a:sx n="63" d="100"/>
          <a:sy n="63" d="100"/>
        </p:scale>
        <p:origin x="9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5EF91F1B-6E0F-4B04-A2EB-0DB7B801ED94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841C270-1A46-4F93-A1F1-03694CEE79D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29333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CA30945-CC76-4C40-8194-977831631896}" type="slidenum">
              <a:rPr lang="ar-SA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a-IR" altLang="en-US" smtClean="0"/>
          </a:p>
        </p:txBody>
      </p:sp>
    </p:spTree>
    <p:extLst>
      <p:ext uri="{BB962C8B-B14F-4D97-AF65-F5344CB8AC3E}">
        <p14:creationId xmlns:p14="http://schemas.microsoft.com/office/powerpoint/2010/main" val="351976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862-F5AE-41D4-B73F-20DED75AEA36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D7-93D1-4F73-BB53-5BB8B8C1A31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18643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862-F5AE-41D4-B73F-20DED75AEA36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D7-93D1-4F73-BB53-5BB8B8C1A31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05451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862-F5AE-41D4-B73F-20DED75AEA36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D7-93D1-4F73-BB53-5BB8B8C1A31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770909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862-F5AE-41D4-B73F-20DED75AEA36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D7-93D1-4F73-BB53-5BB8B8C1A31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56871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862-F5AE-41D4-B73F-20DED75AEA36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D7-93D1-4F73-BB53-5BB8B8C1A31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161545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862-F5AE-41D4-B73F-20DED75AEA36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D7-93D1-4F73-BB53-5BB8B8C1A31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41764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862-F5AE-41D4-B73F-20DED75AEA36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D7-93D1-4F73-BB53-5BB8B8C1A31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197058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862-F5AE-41D4-B73F-20DED75AEA36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D7-93D1-4F73-BB53-5BB8B8C1A31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76354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862-F5AE-41D4-B73F-20DED75AEA36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D7-93D1-4F73-BB53-5BB8B8C1A31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57732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862-F5AE-41D4-B73F-20DED75AEA36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994C8FD7-93D1-4F73-BB53-5BB8B8C1A31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50332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862-F5AE-41D4-B73F-20DED75AEA36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D7-93D1-4F73-BB53-5BB8B8C1A31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8204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862-F5AE-41D4-B73F-20DED75AEA36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D7-93D1-4F73-BB53-5BB8B8C1A31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20471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862-F5AE-41D4-B73F-20DED75AEA36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D7-93D1-4F73-BB53-5BB8B8C1A31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51048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862-F5AE-41D4-B73F-20DED75AEA36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D7-93D1-4F73-BB53-5BB8B8C1A31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10507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862-F5AE-41D4-B73F-20DED75AEA36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D7-93D1-4F73-BB53-5BB8B8C1A31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83346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862-F5AE-41D4-B73F-20DED75AEA36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D7-93D1-4F73-BB53-5BB8B8C1A31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09866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B8862-F5AE-41D4-B73F-20DED75AEA36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D7-93D1-4F73-BB53-5BB8B8C1A31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4741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1CB8862-F5AE-41D4-B73F-20DED75AEA36}" type="datetimeFigureOut">
              <a:rPr lang="fa-IR" smtClean="0"/>
              <a:t>01/27/1445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94C8FD7-93D1-4F73-BB53-5BB8B8C1A31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20207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1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.wmf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8149" y="600502"/>
            <a:ext cx="9144000" cy="3193576"/>
          </a:xfrm>
        </p:spPr>
        <p:txBody>
          <a:bodyPr>
            <a:normAutofit fontScale="90000"/>
          </a:bodyPr>
          <a:lstStyle/>
          <a:p>
            <a:pPr algn="ctr"/>
            <a:r>
              <a:rPr lang="fa-IR" sz="4400" dirty="0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  <a:t/>
            </a:r>
            <a:br>
              <a:rPr lang="fa-IR" sz="4400" dirty="0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</a:br>
            <a:r>
              <a:rPr lang="fa-IR" sz="4400" dirty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  <a:t/>
            </a:r>
            <a:br>
              <a:rPr lang="fa-IR" sz="4400" dirty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</a:br>
            <a:r>
              <a:rPr lang="fa-IR" sz="4400" dirty="0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  <a:t>کارگاه آموزشی </a:t>
            </a:r>
            <a:r>
              <a:rPr lang="fa-IR" sz="4400" dirty="0" smtClean="0">
                <a:solidFill>
                  <a:schemeClr val="accent2">
                    <a:lumMod val="50000"/>
                  </a:schemeClr>
                </a:solidFill>
                <a:cs typeface="B Titr" panose="00000700000000000000" pitchFamily="2" charset="-78"/>
              </a:rPr>
              <a:t>فوریت </a:t>
            </a:r>
            <a:r>
              <a:rPr lang="fa-IR" sz="4400" dirty="0" smtClean="0">
                <a:solidFill>
                  <a:schemeClr val="accent2">
                    <a:lumMod val="50000"/>
                  </a:schemeClr>
                </a:solidFill>
                <a:cs typeface="B Titr" panose="00000700000000000000" pitchFamily="2" charset="-78"/>
              </a:rPr>
              <a:t>های بهداشت </a:t>
            </a:r>
            <a:r>
              <a:rPr lang="fa-IR" sz="4400" dirty="0" smtClean="0">
                <a:solidFill>
                  <a:schemeClr val="accent2">
                    <a:lumMod val="50000"/>
                  </a:schemeClr>
                </a:solidFill>
                <a:cs typeface="B Titr" panose="00000700000000000000" pitchFamily="2" charset="-78"/>
              </a:rPr>
              <a:t>محیط 2</a:t>
            </a:r>
            <a:r>
              <a:rPr lang="fa-IR" sz="4400" dirty="0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  <a:t/>
            </a:r>
            <a:br>
              <a:rPr lang="fa-IR" sz="4400" dirty="0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</a:br>
            <a:r>
              <a:rPr lang="fa-IR" sz="4400" dirty="0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  <a:t/>
            </a:r>
            <a:br>
              <a:rPr lang="fa-IR" sz="4400" dirty="0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</a:br>
            <a:r>
              <a:rPr lang="fa-IR" sz="4400" dirty="0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  <a:t>مرداد ماه 1402</a:t>
            </a:r>
            <a:r>
              <a:rPr lang="fa-IR" sz="4400" dirty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  <a:t/>
            </a:r>
            <a:br>
              <a:rPr lang="fa-IR" sz="4400" dirty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</a:br>
            <a:r>
              <a:rPr lang="fa-IR" sz="2800" dirty="0" smtClean="0">
                <a:solidFill>
                  <a:srgbClr val="C00000"/>
                </a:solidFill>
                <a:cs typeface="B Titr" panose="00000700000000000000" pitchFamily="2" charset="-78"/>
              </a:rPr>
              <a:t/>
            </a:r>
            <a:br>
              <a:rPr lang="fa-IR" sz="2800" dirty="0" smtClean="0">
                <a:solidFill>
                  <a:srgbClr val="C00000"/>
                </a:solidFill>
                <a:cs typeface="B Titr" panose="00000700000000000000" pitchFamily="2" charset="-78"/>
              </a:rPr>
            </a:br>
            <a:endParaRPr lang="fa-IR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6096" y="4762098"/>
            <a:ext cx="9608023" cy="1655762"/>
          </a:xfrm>
        </p:spPr>
        <p:txBody>
          <a:bodyPr/>
          <a:lstStyle/>
          <a:p>
            <a:pPr algn="ctr"/>
            <a:r>
              <a:rPr lang="fa-IR" sz="2400" dirty="0" smtClean="0">
                <a:solidFill>
                  <a:srgbClr val="C00000"/>
                </a:solidFill>
                <a:cs typeface="B Titr" panose="00000700000000000000" pitchFamily="2" charset="-78"/>
              </a:rPr>
              <a:t>گروه مهندسی بهداشت محیط </a:t>
            </a:r>
          </a:p>
          <a:p>
            <a:pPr algn="ctr"/>
            <a:r>
              <a:rPr lang="fa-IR" sz="2400" dirty="0" smtClean="0">
                <a:solidFill>
                  <a:srgbClr val="C00000"/>
                </a:solidFill>
                <a:cs typeface="B Titr" panose="00000700000000000000" pitchFamily="2" charset="-78"/>
              </a:rPr>
              <a:t>معاونت بهداشت دانشگاه علوم پزشکی و خدمات بهداشتی درمانی تبریز</a:t>
            </a:r>
            <a:endParaRPr lang="fa-IR" sz="2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408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50126"/>
            <a:ext cx="10018713" cy="873456"/>
          </a:xfrm>
        </p:spPr>
        <p:txBody>
          <a:bodyPr/>
          <a:lstStyle/>
          <a:p>
            <a:r>
              <a:rPr lang="fa-IR" dirty="0" smtClean="0"/>
              <a:t>ارزیابی سریع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2" y="1282890"/>
            <a:ext cx="10018713" cy="557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0151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272956"/>
            <a:ext cx="10018713" cy="818865"/>
          </a:xfrm>
        </p:spPr>
        <p:txBody>
          <a:bodyPr/>
          <a:lstStyle/>
          <a:p>
            <a:r>
              <a:rPr lang="fa-IR" dirty="0" smtClean="0"/>
              <a:t>اهداف فوریت های سلامت محیط  و کار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2156347"/>
            <a:ext cx="10018713" cy="3835020"/>
          </a:xfrm>
        </p:spPr>
        <p:txBody>
          <a:bodyPr/>
          <a:lstStyle/>
          <a:p>
            <a:pPr marL="0" indent="0">
              <a:buNone/>
            </a:pPr>
            <a:r>
              <a:rPr lang="fa-IR" dirty="0"/>
              <a:t>ت</a:t>
            </a:r>
            <a:r>
              <a:rPr lang="fa-IR" dirty="0" smtClean="0"/>
              <a:t>وانمند سازی، هدایت و راهبری نیروهای سلامت محیط و کار در واکنش به :</a:t>
            </a:r>
          </a:p>
          <a:p>
            <a:r>
              <a:rPr lang="fa-IR" dirty="0" smtClean="0"/>
              <a:t>بلایای طبیعی انسان ساخت</a:t>
            </a:r>
          </a:p>
          <a:p>
            <a:r>
              <a:rPr lang="fa-IR" dirty="0" smtClean="0"/>
              <a:t>اپیدمی بیماری های شایع، نوپدید و بازپدید</a:t>
            </a:r>
          </a:p>
          <a:p>
            <a:r>
              <a:rPr lang="fa-IR" dirty="0" smtClean="0"/>
              <a:t>حوادث شیمیائی </a:t>
            </a:r>
          </a:p>
          <a:p>
            <a:r>
              <a:rPr lang="fa-IR" dirty="0" smtClean="0"/>
              <a:t>حوادث پرتویی </a:t>
            </a:r>
          </a:p>
          <a:p>
            <a:pPr marL="0" indent="0">
              <a:buNone/>
            </a:pPr>
            <a:r>
              <a:rPr lang="fa-IR" dirty="0" smtClean="0"/>
              <a:t>به منظور کاهش اثرات سوء آنها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2110450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50126"/>
            <a:ext cx="10018713" cy="723331"/>
          </a:xfrm>
        </p:spPr>
        <p:txBody>
          <a:bodyPr/>
          <a:lstStyle/>
          <a:p>
            <a:r>
              <a:rPr lang="fa-IR" dirty="0" smtClean="0"/>
              <a:t>اختیارات  قانونی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1" y="1269241"/>
            <a:ext cx="10018713" cy="5199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321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"/>
            <a:ext cx="10018713" cy="887104"/>
          </a:xfrm>
        </p:spPr>
        <p:txBody>
          <a:bodyPr/>
          <a:lstStyle/>
          <a:p>
            <a:r>
              <a:rPr lang="fa-IR" dirty="0" smtClean="0"/>
              <a:t>کارکرد های تخصصی 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2" y="887105"/>
            <a:ext cx="10018712" cy="5581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7035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232013"/>
            <a:ext cx="10018713" cy="914400"/>
          </a:xfrm>
        </p:spPr>
        <p:txBody>
          <a:bodyPr/>
          <a:lstStyle/>
          <a:p>
            <a:r>
              <a:rPr lang="fa-IR" dirty="0" smtClean="0"/>
              <a:t>راهنمای فرم ارزیابی سریع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7355" y="1146413"/>
            <a:ext cx="10645254" cy="571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8484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22830"/>
            <a:ext cx="10018713" cy="955343"/>
          </a:xfrm>
        </p:spPr>
        <p:txBody>
          <a:bodyPr/>
          <a:lstStyle/>
          <a:p>
            <a:r>
              <a:rPr lang="fa-IR" dirty="0" smtClean="0"/>
              <a:t>ادامه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1" y="1337481"/>
            <a:ext cx="10129934" cy="552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3276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95534"/>
            <a:ext cx="10018713" cy="900753"/>
          </a:xfrm>
        </p:spPr>
        <p:txBody>
          <a:bodyPr/>
          <a:lstStyle/>
          <a:p>
            <a:r>
              <a:rPr lang="fa-IR" dirty="0" smtClean="0"/>
              <a:t>ادامه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1" y="1091821"/>
            <a:ext cx="10018713" cy="5766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5718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"/>
            <a:ext cx="10018713" cy="805218"/>
          </a:xfrm>
        </p:spPr>
        <p:txBody>
          <a:bodyPr/>
          <a:lstStyle/>
          <a:p>
            <a:r>
              <a:rPr lang="fa-IR" dirty="0" smtClean="0"/>
              <a:t>ادامه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1" y="805219"/>
            <a:ext cx="10018713" cy="605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2616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"/>
            <a:ext cx="10018713" cy="791570"/>
          </a:xfrm>
        </p:spPr>
        <p:txBody>
          <a:bodyPr/>
          <a:lstStyle/>
          <a:p>
            <a:r>
              <a:rPr lang="fa-IR" dirty="0" smtClean="0"/>
              <a:t>ادامه</a:t>
            </a:r>
            <a:endParaRPr lang="fa-IR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0" y="791571"/>
            <a:ext cx="10018713" cy="606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1767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"/>
            <a:ext cx="10018713" cy="887104"/>
          </a:xfrm>
        </p:spPr>
        <p:txBody>
          <a:bodyPr/>
          <a:lstStyle/>
          <a:p>
            <a:r>
              <a:rPr lang="fa-IR" dirty="0" smtClean="0"/>
              <a:t>ادامه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1" y="1746914"/>
            <a:ext cx="10018713" cy="330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977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1"/>
          <p:cNvSpPr>
            <a:spLocks noGrp="1"/>
          </p:cNvSpPr>
          <p:nvPr>
            <p:ph type="dt" sz="quarter" idx="10"/>
          </p:nvPr>
        </p:nvSpPr>
        <p:spPr>
          <a:xfrm>
            <a:off x="9723085" y="5883275"/>
            <a:ext cx="11430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/>
              <a:t>WWW.TTG.IR</a:t>
            </a:r>
          </a:p>
        </p:txBody>
      </p:sp>
      <p:sp>
        <p:nvSpPr>
          <p:cNvPr id="7171" name="Footer Placeholder 2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ar-SA" altLang="en-US" sz="1400"/>
              <a:t>شرکت طوفان ذهنی فناوری</a:t>
            </a:r>
            <a:endParaRPr lang="en-US" altLang="en-US" sz="140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C074082-8935-402C-A359-F987BDA6B935}" type="slidenum">
              <a:rPr lang="ar-SA" altLang="en-US" sz="1400"/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US" altLang="en-US" sz="1400"/>
          </a:p>
        </p:txBody>
      </p:sp>
      <p:pic>
        <p:nvPicPr>
          <p:cNvPr id="7173" name="Picture 2" descr="Eslimi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9" y="286603"/>
            <a:ext cx="9979023" cy="6342797"/>
          </a:xfrm>
          <a:prstGeom prst="rect">
            <a:avLst/>
          </a:prstGeom>
          <a:solidFill>
            <a:srgbClr val="E5E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Rectangle 3"/>
          <p:cNvSpPr>
            <a:spLocks noChangeArrowheads="1"/>
          </p:cNvSpPr>
          <p:nvPr/>
        </p:nvSpPr>
        <p:spPr bwMode="auto">
          <a:xfrm>
            <a:off x="3462338" y="795339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endParaRPr lang="fa-IR" altLang="en-US"/>
          </a:p>
        </p:txBody>
      </p:sp>
      <p:sp>
        <p:nvSpPr>
          <p:cNvPr id="7175" name="Rectangle 4"/>
          <p:cNvSpPr>
            <a:spLocks noChangeArrowheads="1"/>
          </p:cNvSpPr>
          <p:nvPr/>
        </p:nvSpPr>
        <p:spPr bwMode="auto">
          <a:xfrm>
            <a:off x="4095750" y="2090739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endParaRPr lang="fa-IR" altLang="en-US"/>
          </a:p>
        </p:txBody>
      </p:sp>
      <p:graphicFrame>
        <p:nvGraphicFramePr>
          <p:cNvPr id="424965" name="Object 5"/>
          <p:cNvGraphicFramePr>
            <a:graphicFrameLocks noChangeAspect="1"/>
          </p:cNvGraphicFramePr>
          <p:nvPr/>
        </p:nvGraphicFramePr>
        <p:xfrm>
          <a:off x="3975101" y="1371600"/>
          <a:ext cx="4956175" cy="410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Clip" r:id="rId6" imgW="5628571" imgH="4780952" progId="MS_ClipArt_Gallery.2">
                  <p:embed/>
                </p:oleObj>
              </mc:Choice>
              <mc:Fallback>
                <p:oleObj name="Clip" r:id="rId6" imgW="5628571" imgH="4780952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5101" y="1371600"/>
                        <a:ext cx="4956175" cy="410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24966" name="AW051284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AW056000.WAV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3276600"/>
            <a:ext cx="3127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8" name="TextBox 9"/>
          <p:cNvSpPr txBox="1">
            <a:spLocks noChangeArrowheads="1"/>
          </p:cNvSpPr>
          <p:nvPr/>
        </p:nvSpPr>
        <p:spPr bwMode="auto">
          <a:xfrm>
            <a:off x="8991600" y="6273800"/>
            <a:ext cx="12509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•"/>
              <a:defRPr sz="28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Times New Roman" panose="02020603050405020304" pitchFamily="18" charset="0"/>
              <a:buChar char="−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–"/>
              <a:defRPr sz="2000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fa-IR" altLang="en-US">
                <a:solidFill>
                  <a:schemeClr val="bg1"/>
                </a:solidFill>
                <a:hlinkClick r:id="" action="ppaction://noaction"/>
              </a:rPr>
              <a:t>بنام خدا</a:t>
            </a:r>
            <a:endParaRPr lang="fa-IR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53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4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528" fill="hold"/>
                                        <p:tgtEl>
                                          <p:spTgt spid="4249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496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"/>
            <a:ext cx="10018713" cy="1009934"/>
          </a:xfrm>
        </p:spPr>
        <p:txBody>
          <a:bodyPr/>
          <a:lstStyle/>
          <a:p>
            <a:r>
              <a:rPr lang="fa-IR" dirty="0" smtClean="0"/>
              <a:t>ادامه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1" y="1009935"/>
            <a:ext cx="10018713" cy="5595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6311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"/>
            <a:ext cx="10018713" cy="941696"/>
          </a:xfrm>
        </p:spPr>
        <p:txBody>
          <a:bodyPr/>
          <a:lstStyle/>
          <a:p>
            <a:r>
              <a:rPr lang="fa-IR" dirty="0" smtClean="0"/>
              <a:t>ادامه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1" y="941697"/>
            <a:ext cx="10018713" cy="550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0608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"/>
            <a:ext cx="10018713" cy="1009934"/>
          </a:xfrm>
        </p:spPr>
        <p:txBody>
          <a:bodyPr/>
          <a:lstStyle/>
          <a:p>
            <a:r>
              <a:rPr lang="fa-IR" dirty="0" smtClean="0"/>
              <a:t>برآورد نیاز های بهداشتی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1" y="1009935"/>
            <a:ext cx="10018713" cy="548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4341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"/>
            <a:ext cx="10018713" cy="914400"/>
          </a:xfrm>
        </p:spPr>
        <p:txBody>
          <a:bodyPr/>
          <a:lstStyle/>
          <a:p>
            <a:r>
              <a:rPr lang="fa-IR" dirty="0" smtClean="0"/>
              <a:t>ادامه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2" y="1078173"/>
            <a:ext cx="10018712" cy="5527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8098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"/>
            <a:ext cx="10018713" cy="1050878"/>
          </a:xfrm>
        </p:spPr>
        <p:txBody>
          <a:bodyPr/>
          <a:lstStyle/>
          <a:p>
            <a:r>
              <a:rPr lang="fa-IR" smtClean="0"/>
              <a:t>ادامه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2" y="1160060"/>
            <a:ext cx="10018712" cy="569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5247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77422"/>
            <a:ext cx="10018713" cy="696035"/>
          </a:xfrm>
        </p:spPr>
        <p:txBody>
          <a:bodyPr>
            <a:normAutofit fontScale="90000"/>
          </a:bodyPr>
          <a:lstStyle/>
          <a:p>
            <a:r>
              <a:rPr lang="fa-IR" dirty="0" smtClean="0"/>
              <a:t>وسائل مورد نیاز نظارت بر بهداشت مواد غذائی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1" y="1132764"/>
            <a:ext cx="10018713" cy="550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0508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94481"/>
            <a:ext cx="10018713" cy="938283"/>
          </a:xfrm>
        </p:spPr>
        <p:txBody>
          <a:bodyPr/>
          <a:lstStyle/>
          <a:p>
            <a:r>
              <a:rPr lang="fa-IR" dirty="0" smtClean="0"/>
              <a:t>واحد های همکار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1" y="1269241"/>
            <a:ext cx="10018713" cy="5281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2848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7061"/>
            <a:ext cx="10018713" cy="1102056"/>
          </a:xfrm>
        </p:spPr>
        <p:txBody>
          <a:bodyPr/>
          <a:lstStyle/>
          <a:p>
            <a:r>
              <a:rPr lang="fa-IR" dirty="0" smtClean="0"/>
              <a:t>تجهیزات مورد نیاز سمپاشی و ضدعفونی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2" y="1228299"/>
            <a:ext cx="10018713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147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22830"/>
            <a:ext cx="10018713" cy="1050877"/>
          </a:xfrm>
        </p:spPr>
        <p:txBody>
          <a:bodyPr/>
          <a:lstStyle/>
          <a:p>
            <a:r>
              <a:rPr lang="fa-IR" dirty="0" smtClean="0"/>
              <a:t>واحد های همکار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2" y="1282890"/>
            <a:ext cx="10018712" cy="5145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3644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63774"/>
            <a:ext cx="10018713" cy="1091820"/>
          </a:xfrm>
        </p:spPr>
        <p:txBody>
          <a:bodyPr/>
          <a:lstStyle/>
          <a:p>
            <a:r>
              <a:rPr lang="fa-IR" dirty="0" smtClean="0"/>
              <a:t>واحد های همکار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1" y="1487607"/>
            <a:ext cx="10018713" cy="522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031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19062"/>
            <a:ext cx="10018713" cy="1109237"/>
          </a:xfrm>
        </p:spPr>
        <p:txBody>
          <a:bodyPr/>
          <a:lstStyle/>
          <a:p>
            <a:r>
              <a:rPr lang="fa-IR" dirty="0"/>
              <a:t>نمونه از تصاویر دوره های قبلی</a:t>
            </a:r>
            <a:endParaRPr lang="fa-I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311" y="1978925"/>
            <a:ext cx="4895056" cy="3812275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235" y="1978925"/>
            <a:ext cx="4835789" cy="3812275"/>
          </a:xfrm>
        </p:spPr>
      </p:pic>
    </p:spTree>
    <p:extLst>
      <p:ext uri="{BB962C8B-B14F-4D97-AF65-F5344CB8AC3E}">
        <p14:creationId xmlns:p14="http://schemas.microsoft.com/office/powerpoint/2010/main" val="37216575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259308"/>
            <a:ext cx="10018713" cy="968991"/>
          </a:xfrm>
        </p:spPr>
        <p:txBody>
          <a:bodyPr/>
          <a:lstStyle/>
          <a:p>
            <a:r>
              <a:rPr lang="fa-IR" dirty="0" smtClean="0"/>
              <a:t>نکات آموزشی بهداشت محیط در بلایا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1" y="1501254"/>
            <a:ext cx="10018713" cy="4926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56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53538"/>
            <a:ext cx="10018713" cy="1033817"/>
          </a:xfrm>
        </p:spPr>
        <p:txBody>
          <a:bodyPr/>
          <a:lstStyle/>
          <a:p>
            <a:r>
              <a:rPr lang="fa-IR" dirty="0" smtClean="0"/>
              <a:t>ادامه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1" y="1351128"/>
            <a:ext cx="10018713" cy="4926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84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09183"/>
            <a:ext cx="10018713" cy="1009934"/>
          </a:xfrm>
        </p:spPr>
        <p:txBody>
          <a:bodyPr/>
          <a:lstStyle/>
          <a:p>
            <a:r>
              <a:rPr lang="fa-IR" dirty="0" smtClean="0"/>
              <a:t>ادامه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2" y="1282889"/>
            <a:ext cx="10018712" cy="5404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9369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7060"/>
            <a:ext cx="10018713" cy="979227"/>
          </a:xfrm>
        </p:spPr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1" y="1187355"/>
            <a:ext cx="10018713" cy="5431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1135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95535"/>
            <a:ext cx="10018713" cy="928048"/>
          </a:xfrm>
        </p:spPr>
        <p:txBody>
          <a:bodyPr/>
          <a:lstStyle/>
          <a:p>
            <a:r>
              <a:rPr lang="fa-IR" dirty="0" smtClean="0"/>
              <a:t>ادامه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1" y="1146411"/>
            <a:ext cx="10018713" cy="5513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908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221777"/>
            <a:ext cx="10018713" cy="1061114"/>
          </a:xfrm>
        </p:spPr>
        <p:txBody>
          <a:bodyPr/>
          <a:lstStyle/>
          <a:p>
            <a:r>
              <a:rPr lang="fa-IR" dirty="0" smtClean="0"/>
              <a:t>ادامه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1" y="1405719"/>
            <a:ext cx="10018713" cy="5213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4283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09183"/>
            <a:ext cx="10018713" cy="1050878"/>
          </a:xfrm>
        </p:spPr>
        <p:txBody>
          <a:bodyPr/>
          <a:lstStyle/>
          <a:p>
            <a:r>
              <a:rPr lang="fa-IR" dirty="0" smtClean="0"/>
              <a:t>ادامه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2" y="1433015"/>
            <a:ext cx="10018712" cy="5186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9983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286604"/>
            <a:ext cx="10018713" cy="1392071"/>
          </a:xfrm>
        </p:spPr>
        <p:txBody>
          <a:bodyPr/>
          <a:lstStyle/>
          <a:p>
            <a:r>
              <a:rPr lang="fa-IR" dirty="0" smtClean="0">
                <a:solidFill>
                  <a:schemeClr val="accent2">
                    <a:lumMod val="50000"/>
                  </a:schemeClr>
                </a:solidFill>
              </a:rPr>
              <a:t>استراتژی برای قطع زنجیره انتقال در طغیان</a:t>
            </a:r>
            <a:endParaRPr lang="fa-IR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آموزش و اطلاع رسانی</a:t>
            </a:r>
          </a:p>
          <a:p>
            <a:r>
              <a:rPr lang="fa-IR" dirty="0" smtClean="0"/>
              <a:t>محدودیت حرکات جمعیت</a:t>
            </a:r>
          </a:p>
          <a:p>
            <a:r>
              <a:rPr lang="fa-IR" dirty="0" smtClean="0"/>
              <a:t>بهداشت آب</a:t>
            </a:r>
          </a:p>
          <a:p>
            <a:r>
              <a:rPr lang="fa-IR" dirty="0" smtClean="0"/>
              <a:t>گندزدایی و ضد عفونی</a:t>
            </a:r>
          </a:p>
          <a:p>
            <a:r>
              <a:rPr lang="fa-IR" dirty="0" smtClean="0"/>
              <a:t>بهداشت محیط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4641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77422"/>
            <a:ext cx="10018713" cy="900751"/>
          </a:xfrm>
        </p:spPr>
        <p:txBody>
          <a:bodyPr/>
          <a:lstStyle/>
          <a:p>
            <a:r>
              <a:rPr lang="fa-IR" dirty="0" smtClean="0">
                <a:solidFill>
                  <a:schemeClr val="accent2">
                    <a:lumMod val="50000"/>
                  </a:schemeClr>
                </a:solidFill>
              </a:rPr>
              <a:t>حد آستانه اپیدمی</a:t>
            </a:r>
            <a:endParaRPr lang="fa-IR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078173"/>
            <a:ext cx="10018713" cy="5472752"/>
          </a:xfrm>
        </p:spPr>
        <p:txBody>
          <a:bodyPr/>
          <a:lstStyle/>
          <a:p>
            <a:r>
              <a:rPr lang="fa-IR" dirty="0"/>
              <a:t>در مورد بیماری های </a:t>
            </a:r>
            <a:r>
              <a:rPr lang="fa-IR" dirty="0" smtClean="0"/>
              <a:t>زیر حتی یک بیمار نیز نشان دهنده طغیان می باشد:</a:t>
            </a:r>
          </a:p>
          <a:p>
            <a:r>
              <a:rPr lang="fa-IR" dirty="0" smtClean="0"/>
              <a:t>وبا</a:t>
            </a:r>
          </a:p>
          <a:p>
            <a:r>
              <a:rPr lang="fa-IR" dirty="0" smtClean="0"/>
              <a:t>سرخک </a:t>
            </a:r>
          </a:p>
          <a:p>
            <a:r>
              <a:rPr lang="fa-IR" dirty="0" smtClean="0"/>
              <a:t>تیفوس</a:t>
            </a:r>
          </a:p>
          <a:p>
            <a:r>
              <a:rPr lang="fa-IR" dirty="0" smtClean="0"/>
              <a:t>طاعون</a:t>
            </a:r>
          </a:p>
          <a:p>
            <a:r>
              <a:rPr lang="fa-IR" dirty="0" smtClean="0"/>
              <a:t>تب های خونریزی دهنده ویروسی</a:t>
            </a:r>
          </a:p>
          <a:p>
            <a:r>
              <a:rPr lang="fa-IR" dirty="0" smtClean="0"/>
              <a:t>مننژیت مننگوکوکی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5785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09182"/>
            <a:ext cx="10018713" cy="955343"/>
          </a:xfrm>
        </p:spPr>
        <p:txBody>
          <a:bodyPr/>
          <a:lstStyle/>
          <a:p>
            <a:r>
              <a:rPr lang="fa-IR" dirty="0" smtClean="0">
                <a:solidFill>
                  <a:schemeClr val="accent2">
                    <a:lumMod val="50000"/>
                  </a:schemeClr>
                </a:solidFill>
              </a:rPr>
              <a:t>تیم کنترل طغیان</a:t>
            </a:r>
            <a:endParaRPr lang="fa-IR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064525"/>
            <a:ext cx="10018713" cy="5445457"/>
          </a:xfrm>
        </p:spPr>
        <p:txBody>
          <a:bodyPr/>
          <a:lstStyle/>
          <a:p>
            <a:r>
              <a:rPr lang="fa-IR" dirty="0" smtClean="0"/>
              <a:t>کارشناس مسئول مبارزه با بیماری ها ( مسئول تیم)</a:t>
            </a:r>
          </a:p>
          <a:p>
            <a:r>
              <a:rPr lang="fa-IR" dirty="0" smtClean="0"/>
              <a:t>پزشک اپید میولوژی</a:t>
            </a:r>
          </a:p>
          <a:p>
            <a:r>
              <a:rPr lang="fa-IR" dirty="0" smtClean="0"/>
              <a:t>تکنسین آزمایشگاه</a:t>
            </a:r>
          </a:p>
          <a:p>
            <a:r>
              <a:rPr lang="fa-IR" dirty="0" smtClean="0"/>
              <a:t>کارشناس بهداشت محیط</a:t>
            </a:r>
          </a:p>
          <a:p>
            <a:r>
              <a:rPr lang="fa-IR" dirty="0" smtClean="0"/>
              <a:t>کارشناس کنترل ناقلین(بصورت موردی)</a:t>
            </a:r>
          </a:p>
          <a:p>
            <a:r>
              <a:rPr lang="fa-IR" dirty="0" smtClean="0"/>
              <a:t>کارشناس آموزش بهداشت</a:t>
            </a:r>
          </a:p>
          <a:p>
            <a:endParaRPr lang="fa-IR" dirty="0"/>
          </a:p>
          <a:p>
            <a:pPr marL="0" indent="0">
              <a:buNone/>
            </a:pPr>
            <a:r>
              <a:rPr lang="fa-IR" dirty="0" smtClean="0"/>
              <a:t>این ترکیب نزدیک به تیم واکنش سریع می باشد.</a:t>
            </a:r>
          </a:p>
          <a:p>
            <a:pPr marL="0" indent="0">
              <a:buNone/>
            </a:pPr>
            <a:r>
              <a:rPr lang="fa-IR" dirty="0" smtClean="0"/>
              <a:t>در صورت شدت و وسعت طغیان باید تیم استانی تشکیل و به سرعت اقدام گردد.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67381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320041"/>
            <a:ext cx="10018713" cy="1203960"/>
          </a:xfrm>
        </p:spPr>
        <p:txBody>
          <a:bodyPr/>
          <a:lstStyle/>
          <a:p>
            <a:r>
              <a:rPr lang="fa-IR" dirty="0" smtClean="0"/>
              <a:t>نمونه از تصاویر دوره های قبلی</a:t>
            </a:r>
            <a:endParaRPr lang="fa-I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311" y="2414692"/>
            <a:ext cx="4895056" cy="3132667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0488" y="2414693"/>
            <a:ext cx="4622536" cy="3132667"/>
          </a:xfrm>
        </p:spPr>
      </p:pic>
    </p:spTree>
    <p:extLst>
      <p:ext uri="{BB962C8B-B14F-4D97-AF65-F5344CB8AC3E}">
        <p14:creationId xmlns:p14="http://schemas.microsoft.com/office/powerpoint/2010/main" val="34491727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77422"/>
            <a:ext cx="10018713" cy="996285"/>
          </a:xfrm>
        </p:spPr>
        <p:txBody>
          <a:bodyPr/>
          <a:lstStyle/>
          <a:p>
            <a:r>
              <a:rPr lang="fa-IR" dirty="0" smtClean="0">
                <a:solidFill>
                  <a:schemeClr val="accent2">
                    <a:lumMod val="50000"/>
                  </a:schemeClr>
                </a:solidFill>
              </a:rPr>
              <a:t>ارزیابی پس از طغیان توسط تیم</a:t>
            </a:r>
            <a:endParaRPr lang="fa-IR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323833"/>
            <a:ext cx="10018713" cy="5240740"/>
          </a:xfrm>
        </p:spPr>
        <p:txBody>
          <a:bodyPr/>
          <a:lstStyle/>
          <a:p>
            <a:r>
              <a:rPr lang="fa-IR" dirty="0" smtClean="0"/>
              <a:t>عامل طغیان </a:t>
            </a:r>
          </a:p>
          <a:p>
            <a:r>
              <a:rPr lang="fa-IR" dirty="0" smtClean="0"/>
              <a:t>مراقبت و شناسایی طغیان</a:t>
            </a:r>
          </a:p>
          <a:p>
            <a:r>
              <a:rPr lang="fa-IR" dirty="0" smtClean="0"/>
              <a:t>آمادگی برای طغیان</a:t>
            </a:r>
          </a:p>
          <a:p>
            <a:r>
              <a:rPr lang="fa-IR" dirty="0" smtClean="0"/>
              <a:t>مدیریت طغیان </a:t>
            </a:r>
          </a:p>
          <a:p>
            <a:r>
              <a:rPr lang="fa-IR" dirty="0" smtClean="0"/>
              <a:t>اقدامات کنترلی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91571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09434"/>
            <a:ext cx="10018713" cy="982638"/>
          </a:xfrm>
        </p:spPr>
        <p:txBody>
          <a:bodyPr/>
          <a:lstStyle/>
          <a:p>
            <a:r>
              <a:rPr lang="fa-IR" dirty="0" smtClean="0">
                <a:solidFill>
                  <a:schemeClr val="accent2">
                    <a:lumMod val="50000"/>
                  </a:schemeClr>
                </a:solidFill>
              </a:rPr>
              <a:t>نکات اختصاصی</a:t>
            </a:r>
            <a:endParaRPr lang="fa-IR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651379"/>
            <a:ext cx="10018713" cy="4694830"/>
          </a:xfrm>
        </p:spPr>
        <p:txBody>
          <a:bodyPr>
            <a:normAutofit/>
          </a:bodyPr>
          <a:lstStyle/>
          <a:p>
            <a:r>
              <a:rPr lang="fa-IR" sz="2800" dirty="0" smtClean="0"/>
              <a:t>به موقع بودن شناسایی و پاسخ </a:t>
            </a:r>
          </a:p>
          <a:p>
            <a:r>
              <a:rPr lang="fa-IR" sz="2800" dirty="0" smtClean="0"/>
              <a:t>موثر بودن اقدامات</a:t>
            </a:r>
          </a:p>
          <a:p>
            <a:r>
              <a:rPr lang="fa-IR" sz="2800" dirty="0" smtClean="0"/>
              <a:t>هزینه ها و فرصت های ازدست رفته</a:t>
            </a:r>
          </a:p>
          <a:p>
            <a:r>
              <a:rPr lang="fa-IR" sz="2800" dirty="0" smtClean="0"/>
              <a:t>سیاست های جدید یا بازنگری شده</a:t>
            </a:r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160817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طغیان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a-IR" sz="2800" dirty="0" smtClean="0"/>
              <a:t>اگر 2 نفر یا بیشتراز یک نوع مواد غذایی و یا آشامیدنی مشترک استفاده کرده و دارای علائم بالینی مشترکی داشتخ باشندطغیان بیماری منتقله از غذا رخ داده است.</a:t>
            </a:r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1224308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381001"/>
            <a:ext cx="10018713" cy="1066800"/>
          </a:xfrm>
        </p:spPr>
        <p:txBody>
          <a:bodyPr/>
          <a:lstStyle/>
          <a:p>
            <a:r>
              <a:rPr lang="fa-IR" dirty="0"/>
              <a:t>نمونه از تصاویر دوره های قبلی</a:t>
            </a:r>
            <a:endParaRPr lang="fa-I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383" y="2453640"/>
            <a:ext cx="4895056" cy="3124200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112" y="2453640"/>
            <a:ext cx="4630912" cy="3124200"/>
          </a:xfrm>
        </p:spPr>
      </p:pic>
    </p:spTree>
    <p:extLst>
      <p:ext uri="{BB962C8B-B14F-4D97-AF65-F5344CB8AC3E}">
        <p14:creationId xmlns:p14="http://schemas.microsoft.com/office/powerpoint/2010/main" val="72659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218364"/>
            <a:ext cx="10018713" cy="873457"/>
          </a:xfrm>
        </p:spPr>
        <p:txBody>
          <a:bodyPr>
            <a:normAutofit/>
          </a:bodyPr>
          <a:lstStyle/>
          <a:p>
            <a:r>
              <a:rPr lang="fa-IR" sz="4400" dirty="0" smtClean="0">
                <a:solidFill>
                  <a:schemeClr val="accent2">
                    <a:lumMod val="50000"/>
                  </a:schemeClr>
                </a:solidFill>
              </a:rPr>
              <a:t>پاسخ به بلایا و فوریت ها</a:t>
            </a:r>
            <a:endParaRPr lang="fa-IR" sz="4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1" y="1282889"/>
            <a:ext cx="10018713" cy="557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827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122830"/>
            <a:ext cx="10018713" cy="1050877"/>
          </a:xfrm>
        </p:spPr>
        <p:txBody>
          <a:bodyPr/>
          <a:lstStyle/>
          <a:p>
            <a:r>
              <a:rPr lang="fa-IR" dirty="0" smtClean="0"/>
              <a:t>فاز آمادگی در فوریت ها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7482" y="1323833"/>
            <a:ext cx="10165542" cy="5534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8380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232013"/>
            <a:ext cx="10018713" cy="1050878"/>
          </a:xfrm>
        </p:spPr>
        <p:txBody>
          <a:bodyPr/>
          <a:lstStyle/>
          <a:p>
            <a:r>
              <a:rPr lang="fa-IR" dirty="0" smtClean="0"/>
              <a:t>هماهنگی درون بخشی و برون بخشی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2" y="1473958"/>
            <a:ext cx="10018712" cy="5384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6326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300252"/>
            <a:ext cx="10018713" cy="709682"/>
          </a:xfrm>
        </p:spPr>
        <p:txBody>
          <a:bodyPr/>
          <a:lstStyle/>
          <a:p>
            <a:r>
              <a:rPr lang="fa-IR" dirty="0" smtClean="0"/>
              <a:t>جدول هماهنگی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2" y="1241946"/>
            <a:ext cx="10018712" cy="4549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0286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Yellow Orang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345</TotalTime>
  <Words>342</Words>
  <Application>Microsoft Office PowerPoint</Application>
  <PresentationFormat>Widescreen</PresentationFormat>
  <Paragraphs>84</Paragraphs>
  <Slides>42</Slides>
  <Notes>1</Notes>
  <HiddenSlides>0</HiddenSlides>
  <MMClips>1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0" baseType="lpstr">
      <vt:lpstr>Arial</vt:lpstr>
      <vt:lpstr>Arial Black</vt:lpstr>
      <vt:lpstr>B Titr</vt:lpstr>
      <vt:lpstr>Calibri</vt:lpstr>
      <vt:lpstr>Corbel</vt:lpstr>
      <vt:lpstr>Tahoma</vt:lpstr>
      <vt:lpstr>Parallax</vt:lpstr>
      <vt:lpstr>Clip</vt:lpstr>
      <vt:lpstr>  کارگاه آموزشی فوریت های بهداشت محیط 2  مرداد ماه 1402  </vt:lpstr>
      <vt:lpstr>PowerPoint Presentation</vt:lpstr>
      <vt:lpstr>نمونه از تصاویر دوره های قبلی</vt:lpstr>
      <vt:lpstr>نمونه از تصاویر دوره های قبلی</vt:lpstr>
      <vt:lpstr>نمونه از تصاویر دوره های قبلی</vt:lpstr>
      <vt:lpstr>پاسخ به بلایا و فوریت ها</vt:lpstr>
      <vt:lpstr>فاز آمادگی در فوریت ها</vt:lpstr>
      <vt:lpstr>هماهنگی درون بخشی و برون بخشی</vt:lpstr>
      <vt:lpstr>جدول هماهنگی</vt:lpstr>
      <vt:lpstr>ارزیابی سریع</vt:lpstr>
      <vt:lpstr>اهداف فوریت های سلامت محیط  و کار</vt:lpstr>
      <vt:lpstr>اختیارات  قانونی</vt:lpstr>
      <vt:lpstr>کارکرد های تخصصی </vt:lpstr>
      <vt:lpstr>راهنمای فرم ارزیابی سریع</vt:lpstr>
      <vt:lpstr>ادامه</vt:lpstr>
      <vt:lpstr>ادامه</vt:lpstr>
      <vt:lpstr>ادامه</vt:lpstr>
      <vt:lpstr>ادامه</vt:lpstr>
      <vt:lpstr>ادامه</vt:lpstr>
      <vt:lpstr>ادامه</vt:lpstr>
      <vt:lpstr>ادامه</vt:lpstr>
      <vt:lpstr>برآورد نیاز های بهداشتی</vt:lpstr>
      <vt:lpstr>ادامه</vt:lpstr>
      <vt:lpstr>ادامه</vt:lpstr>
      <vt:lpstr>وسائل مورد نیاز نظارت بر بهداشت مواد غذائی</vt:lpstr>
      <vt:lpstr>واحد های همکار</vt:lpstr>
      <vt:lpstr>تجهیزات مورد نیاز سمپاشی و ضدعفونی</vt:lpstr>
      <vt:lpstr>واحد های همکار</vt:lpstr>
      <vt:lpstr>واحد های همکار</vt:lpstr>
      <vt:lpstr>نکات آموزشی بهداشت محیط در بلایا</vt:lpstr>
      <vt:lpstr>ادامه</vt:lpstr>
      <vt:lpstr>ادامه</vt:lpstr>
      <vt:lpstr>PowerPoint Presentation</vt:lpstr>
      <vt:lpstr>ادامه</vt:lpstr>
      <vt:lpstr>ادامه</vt:lpstr>
      <vt:lpstr>ادامه</vt:lpstr>
      <vt:lpstr>استراتژی برای قطع زنجیره انتقال در طغیان</vt:lpstr>
      <vt:lpstr>حد آستانه اپیدمی</vt:lpstr>
      <vt:lpstr>تیم کنترل طغیان</vt:lpstr>
      <vt:lpstr>ارزیابی پس از طغیان توسط تیم</vt:lpstr>
      <vt:lpstr>نکات اختصاصی</vt:lpstr>
      <vt:lpstr>طغیان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کارگاه آموزشی فوریت های بهداشت محیط   گروه هدف: مسئولین بهداشت محیط و فوریت های بهداشت محیط </dc:title>
  <dc:creator>Saeed Hemmati</dc:creator>
  <cp:lastModifiedBy>Saeed Hemmati</cp:lastModifiedBy>
  <cp:revision>62</cp:revision>
  <dcterms:created xsi:type="dcterms:W3CDTF">2022-10-12T05:30:55Z</dcterms:created>
  <dcterms:modified xsi:type="dcterms:W3CDTF">2023-08-13T03:46:22Z</dcterms:modified>
</cp:coreProperties>
</file>